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80" r:id="rId2"/>
    <p:sldId id="281" r:id="rId3"/>
    <p:sldId id="394" r:id="rId4"/>
    <p:sldId id="296" r:id="rId5"/>
    <p:sldId id="403" r:id="rId6"/>
    <p:sldId id="282" r:id="rId7"/>
    <p:sldId id="392" r:id="rId8"/>
    <p:sldId id="393" r:id="rId9"/>
    <p:sldId id="361" r:id="rId10"/>
    <p:sldId id="374" r:id="rId11"/>
    <p:sldId id="362" r:id="rId12"/>
    <p:sldId id="355" r:id="rId13"/>
    <p:sldId id="373" r:id="rId14"/>
    <p:sldId id="399" r:id="rId15"/>
    <p:sldId id="391" r:id="rId16"/>
    <p:sldId id="366" r:id="rId17"/>
    <p:sldId id="380" r:id="rId18"/>
    <p:sldId id="402" r:id="rId19"/>
    <p:sldId id="356" r:id="rId20"/>
    <p:sldId id="382" r:id="rId21"/>
    <p:sldId id="385" r:id="rId22"/>
    <p:sldId id="386" r:id="rId23"/>
    <p:sldId id="426" r:id="rId24"/>
    <p:sldId id="425" r:id="rId25"/>
    <p:sldId id="412" r:id="rId26"/>
    <p:sldId id="377" r:id="rId27"/>
    <p:sldId id="410" r:id="rId28"/>
    <p:sldId id="357" r:id="rId29"/>
    <p:sldId id="409" r:id="rId30"/>
    <p:sldId id="378" r:id="rId31"/>
    <p:sldId id="411" r:id="rId32"/>
    <p:sldId id="363" r:id="rId33"/>
    <p:sldId id="381" r:id="rId34"/>
    <p:sldId id="397" r:id="rId35"/>
    <p:sldId id="413" r:id="rId36"/>
    <p:sldId id="406" r:id="rId37"/>
    <p:sldId id="405" r:id="rId38"/>
    <p:sldId id="358" r:id="rId39"/>
    <p:sldId id="414" r:id="rId40"/>
    <p:sldId id="404" r:id="rId41"/>
    <p:sldId id="415" r:id="rId42"/>
    <p:sldId id="416" r:id="rId43"/>
    <p:sldId id="407" r:id="rId44"/>
    <p:sldId id="398" r:id="rId45"/>
    <p:sldId id="417" r:id="rId46"/>
    <p:sldId id="418" r:id="rId47"/>
    <p:sldId id="408" r:id="rId48"/>
    <p:sldId id="368" r:id="rId49"/>
    <p:sldId id="424" r:id="rId50"/>
    <p:sldId id="369" r:id="rId51"/>
    <p:sldId id="422" r:id="rId52"/>
    <p:sldId id="427" r:id="rId53"/>
    <p:sldId id="428" r:id="rId54"/>
    <p:sldId id="364" r:id="rId55"/>
    <p:sldId id="365" r:id="rId56"/>
    <p:sldId id="423" r:id="rId57"/>
    <p:sldId id="421" r:id="rId58"/>
    <p:sldId id="420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00FF"/>
    <a:srgbClr val="006600"/>
    <a:srgbClr val="009E00"/>
    <a:srgbClr val="CC0099"/>
    <a:srgbClr val="FF57D3"/>
    <a:srgbClr val="4B5C75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8660-8E1A-4239-832B-A800252E509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FF150-C831-40DE-9449-CA7F131BB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436E7F-F7D0-498F-A4FE-3C66F424FF1F}"/>
              </a:ext>
            </a:extLst>
          </p:cNvPr>
          <p:cNvSpPr/>
          <p:nvPr userDrawn="1"/>
        </p:nvSpPr>
        <p:spPr>
          <a:xfrm>
            <a:off x="0" y="2034073"/>
            <a:ext cx="9144000" cy="1475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1A743-6FE3-4489-A66C-6AB6271CA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DA982-6F01-4BFA-B339-F545A4D31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624DCB-ABEC-4DDE-A293-247F28463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1" y="0"/>
            <a:ext cx="1759399" cy="651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52E6D-C5CF-45AE-9885-36D22D970A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3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1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FA0188-7010-4B8E-A741-B76477BB1BC6}"/>
              </a:ext>
            </a:extLst>
          </p:cNvPr>
          <p:cNvSpPr/>
          <p:nvPr userDrawn="1"/>
        </p:nvSpPr>
        <p:spPr>
          <a:xfrm>
            <a:off x="0" y="0"/>
            <a:ext cx="9144000" cy="1034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43C87-DFAD-4D57-A602-0375475CA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1E6E4D-675E-472B-9A0B-D62C5DA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0"/>
            <a:ext cx="8589819" cy="1034474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40C67-AB68-4627-AB85-2AA46F5757C3}"/>
              </a:ext>
            </a:extLst>
          </p:cNvPr>
          <p:cNvCxnSpPr>
            <a:cxnSpLocks/>
          </p:cNvCxnSpPr>
          <p:nvPr userDrawn="1"/>
        </p:nvCxnSpPr>
        <p:spPr>
          <a:xfrm>
            <a:off x="230909" y="1034474"/>
            <a:ext cx="859905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0F8817F-55AE-4BB4-AD83-4493237628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dirty="0" err="1"/>
              <a:t>Adf</a:t>
            </a:r>
            <a:endParaRPr lang="en-US" dirty="0"/>
          </a:p>
          <a:p>
            <a:pPr lvl="1"/>
            <a:r>
              <a:rPr lang="en-US" dirty="0" err="1"/>
              <a:t>Asdf</a:t>
            </a:r>
            <a:endParaRPr lang="en-US" dirty="0"/>
          </a:p>
          <a:p>
            <a:pPr lvl="2"/>
            <a:r>
              <a:rPr lang="en-US" dirty="0" err="1"/>
              <a:t>Asdf</a:t>
            </a:r>
            <a:endParaRPr lang="en-US" dirty="0"/>
          </a:p>
          <a:p>
            <a:pPr lvl="3"/>
            <a:r>
              <a:rPr lang="en-US" dirty="0" err="1"/>
              <a:t>Asdf</a:t>
            </a:r>
            <a:endParaRPr lang="en-US" dirty="0"/>
          </a:p>
          <a:p>
            <a:pPr lvl="4"/>
            <a:r>
              <a:rPr lang="en-US" dirty="0" err="1"/>
              <a:t>asdf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DE6C96A-545A-439C-A49C-5EB8AAE69525}"/>
              </a:ext>
            </a:extLst>
          </p:cNvPr>
          <p:cNvSpPr txBox="1">
            <a:spLocks/>
          </p:cNvSpPr>
          <p:nvPr userDrawn="1"/>
        </p:nvSpPr>
        <p:spPr>
          <a:xfrm>
            <a:off x="6684073" y="6260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8E467-D957-4FF3-8DC1-CE3C4435C6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9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943C87-DFAD-4D57-A602-0375475CA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1E6E4D-675E-472B-9A0B-D62C5DA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589819" cy="876978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40C67-AB68-4627-AB85-2AA46F5757C3}"/>
              </a:ext>
            </a:extLst>
          </p:cNvPr>
          <p:cNvCxnSpPr>
            <a:cxnSpLocks/>
          </p:cNvCxnSpPr>
          <p:nvPr userDrawn="1"/>
        </p:nvCxnSpPr>
        <p:spPr>
          <a:xfrm>
            <a:off x="230909" y="1034474"/>
            <a:ext cx="859905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0F8817F-55AE-4BB4-AD83-44932376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DE6C96A-545A-439C-A49C-5EB8AAE69525}"/>
              </a:ext>
            </a:extLst>
          </p:cNvPr>
          <p:cNvSpPr txBox="1">
            <a:spLocks/>
          </p:cNvSpPr>
          <p:nvPr userDrawn="1"/>
        </p:nvSpPr>
        <p:spPr>
          <a:xfrm>
            <a:off x="6684073" y="6260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8E467-D957-4FF3-8DC1-CE3C4435C6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8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3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3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15A9-37D2-4671-9C05-8A89D2C72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Air Quality in Milan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16120-9ECB-48D1-ADB2-D7E98275E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6386805" cy="1655762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Dan Herweg</a:t>
            </a:r>
          </a:p>
          <a:p>
            <a:r>
              <a:rPr lang="en-US" sz="1800" dirty="0"/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21830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First, data from weather stations, pollution sensors, and traffic gates will be cleaned and explored.  The Air Quality Index target variable will be constructed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Next, the numerical and categorical AQI will be computed directly and by first predicting pollutants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best features will be selected and the best model will be chosen based on accuracy in predicting the categorical AQI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We will take sensor data from weather and traffic to predict</a:t>
            </a:r>
            <a:br>
              <a:rPr lang="en-US" sz="2600" dirty="0"/>
            </a:br>
            <a:r>
              <a:rPr lang="en-US" sz="2600" dirty="0"/>
              <a:t>AQI using machine learning methods, selecting on accuracy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Methodology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A0261-A055-4361-B4A8-C08D61EA907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0838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48610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45" y="1746413"/>
            <a:ext cx="3844212" cy="4313901"/>
          </a:xfrm>
        </p:spPr>
        <p:txBody>
          <a:bodyPr/>
          <a:lstStyle/>
          <a:p>
            <a:r>
              <a:rPr lang="en-US" dirty="0"/>
              <a:t>The data had three main sources</a:t>
            </a:r>
          </a:p>
          <a:p>
            <a:pPr lvl="1"/>
            <a:r>
              <a:rPr lang="en-US" dirty="0"/>
              <a:t>Weather Sensors</a:t>
            </a:r>
          </a:p>
          <a:p>
            <a:pPr lvl="1"/>
            <a:r>
              <a:rPr lang="en-US" dirty="0"/>
              <a:t>Traffic Gates</a:t>
            </a:r>
          </a:p>
          <a:p>
            <a:pPr lvl="1"/>
            <a:r>
              <a:rPr lang="en-US" dirty="0"/>
              <a:t>Pollution Sensors (used to calculate AQI)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Sensors measuring the same data were averaged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had to be extracted from files generated by sensors, cleaned and merged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097FD-D76E-4E64-A7D0-9C3786B4C3C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007F43-2948-402F-BCD6-C3FB48CF74CA}"/>
              </a:ext>
            </a:extLst>
          </p:cNvPr>
          <p:cNvGrpSpPr/>
          <p:nvPr/>
        </p:nvGrpSpPr>
        <p:grpSpPr>
          <a:xfrm>
            <a:off x="240145" y="1851106"/>
            <a:ext cx="4400151" cy="3277085"/>
            <a:chOff x="1909908" y="1232738"/>
            <a:chExt cx="5324183" cy="3965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FDCD72-37A7-4B34-A0DA-61064651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9908" y="1232738"/>
              <a:ext cx="5324183" cy="396527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CD2895-3121-4DAE-8971-133413C9AF97}"/>
                </a:ext>
              </a:extLst>
            </p:cNvPr>
            <p:cNvGrpSpPr/>
            <p:nvPr/>
          </p:nvGrpSpPr>
          <p:grpSpPr>
            <a:xfrm>
              <a:off x="5828657" y="4180053"/>
              <a:ext cx="1252163" cy="813563"/>
              <a:chOff x="3434597" y="2690000"/>
              <a:chExt cx="2274806" cy="147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22025E-4791-4102-B9C6-83523C3CD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7" y="2690000"/>
                <a:ext cx="2274806" cy="147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649E65-024C-4D96-AE2C-A0736F38A44C}"/>
                  </a:ext>
                </a:extLst>
              </p:cNvPr>
              <p:cNvSpPr/>
              <p:nvPr/>
            </p:nvSpPr>
            <p:spPr>
              <a:xfrm>
                <a:off x="5113176" y="3965510"/>
                <a:ext cx="410546" cy="1772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B8A0E40-C8D4-45BE-A6B2-A1F6A14B30EB}"/>
              </a:ext>
            </a:extLst>
          </p:cNvPr>
          <p:cNvSpPr txBox="1">
            <a:spLocks/>
          </p:cNvSpPr>
          <p:nvPr/>
        </p:nvSpPr>
        <p:spPr>
          <a:xfrm>
            <a:off x="961407" y="1354058"/>
            <a:ext cx="2957625" cy="392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Milan 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01469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Missing data was an issue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ED9A-2870-4555-9AB4-FD624BF9F4F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463C1C-F270-4814-9876-0C95C5E8B330}"/>
              </a:ext>
            </a:extLst>
          </p:cNvPr>
          <p:cNvGrpSpPr/>
          <p:nvPr/>
        </p:nvGrpSpPr>
        <p:grpSpPr>
          <a:xfrm>
            <a:off x="-24978" y="1287278"/>
            <a:ext cx="5258827" cy="4890416"/>
            <a:chOff x="1925744" y="1287278"/>
            <a:chExt cx="5258827" cy="48904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597DE10-D433-4E55-A009-0DB52ED29C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26" r="17948"/>
            <a:stretch/>
          </p:blipFill>
          <p:spPr bwMode="auto">
            <a:xfrm rot="16200000">
              <a:off x="1958679" y="3083762"/>
              <a:ext cx="3960617" cy="169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6998F-4F86-4DB3-8251-9C2B09EDD655}"/>
                </a:ext>
              </a:extLst>
            </p:cNvPr>
            <p:cNvSpPr/>
            <p:nvPr/>
          </p:nvSpPr>
          <p:spPr>
            <a:xfrm rot="16200000">
              <a:off x="3385751" y="4325330"/>
              <a:ext cx="392357" cy="3312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77E04EE9-E6DC-4095-81C1-45B74EC63B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39017" y="3331074"/>
              <a:ext cx="4180435" cy="1180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935D45B-9F62-4F35-B897-43523668A99A}"/>
                </a:ext>
              </a:extLst>
            </p:cNvPr>
            <p:cNvSpPr txBox="1">
              <a:spLocks/>
            </p:cNvSpPr>
            <p:nvPr/>
          </p:nvSpPr>
          <p:spPr>
            <a:xfrm>
              <a:off x="3054358" y="5729351"/>
              <a:ext cx="1807235" cy="39235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Time</a:t>
              </a:r>
              <a:endParaRPr lang="en-US" dirty="0"/>
            </a:p>
          </p:txBody>
        </p:sp>
        <p:sp>
          <p:nvSpPr>
            <p:cNvPr id="15" name="Content Placeholder 3">
              <a:extLst>
                <a:ext uri="{FF2B5EF4-FFF2-40B4-BE49-F238E27FC236}">
                  <a16:creationId xmlns:a16="http://schemas.microsoft.com/office/drawing/2014/main" id="{114B0229-C7D6-432D-BCA1-CB3B0AC5182E}"/>
                </a:ext>
              </a:extLst>
            </p:cNvPr>
            <p:cNvSpPr txBox="1">
              <a:spLocks/>
            </p:cNvSpPr>
            <p:nvPr/>
          </p:nvSpPr>
          <p:spPr>
            <a:xfrm>
              <a:off x="2061774" y="3137191"/>
              <a:ext cx="900617" cy="545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Pollution </a:t>
              </a:r>
            </a:p>
            <a:p>
              <a:pPr marL="0" indent="0" algn="ctr">
                <a:buNone/>
              </a:pPr>
              <a:r>
                <a:rPr lang="en-US" sz="1400" dirty="0"/>
                <a:t>Sensors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3B77BA-1451-4DFC-9BB3-B568357C5962}"/>
                </a:ext>
              </a:extLst>
            </p:cNvPr>
            <p:cNvSpPr txBox="1"/>
            <p:nvPr/>
          </p:nvSpPr>
          <p:spPr>
            <a:xfrm>
              <a:off x="2365629" y="1287278"/>
              <a:ext cx="222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Sensor Data Quality</a:t>
              </a:r>
            </a:p>
            <a:p>
              <a:pPr algn="ctr"/>
              <a:r>
                <a:rPr lang="en-GB" sz="1400" dirty="0"/>
                <a:t>White Areas = Missing Data</a:t>
              </a:r>
              <a:endParaRPr lang="en-GB" dirty="0"/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66B2A8ED-A998-4D0F-9A49-1EDF6FB831E9}"/>
                </a:ext>
              </a:extLst>
            </p:cNvPr>
            <p:cNvSpPr/>
            <p:nvPr/>
          </p:nvSpPr>
          <p:spPr>
            <a:xfrm>
              <a:off x="5097062" y="2490326"/>
              <a:ext cx="2087509" cy="551454"/>
            </a:xfrm>
            <a:prstGeom prst="wedgeRoundRectCallout">
              <a:avLst>
                <a:gd name="adj1" fmla="val -65819"/>
                <a:gd name="adj2" fmla="val 43568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003300"/>
                  </a:solidFill>
                </a:rPr>
                <a:t>Some sensors only had daily data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0326ED17-3491-42B2-820C-2ABDAFCF0EEA}"/>
                </a:ext>
              </a:extLst>
            </p:cNvPr>
            <p:cNvSpPr/>
            <p:nvPr/>
          </p:nvSpPr>
          <p:spPr>
            <a:xfrm>
              <a:off x="5097062" y="3984171"/>
              <a:ext cx="2087509" cy="789188"/>
            </a:xfrm>
            <a:prstGeom prst="wedgeRoundRectCallout">
              <a:avLst>
                <a:gd name="adj1" fmla="val -77887"/>
                <a:gd name="adj2" fmla="val 19880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003300"/>
                  </a:solidFill>
                </a:rPr>
                <a:t>Some sensors had random periods of missing 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26FC52-DAE4-4C1D-B61D-93D00F354081}"/>
              </a:ext>
            </a:extLst>
          </p:cNvPr>
          <p:cNvSpPr txBox="1"/>
          <p:nvPr/>
        </p:nvSpPr>
        <p:spPr>
          <a:xfrm>
            <a:off x="5546881" y="1581996"/>
            <a:ext cx="313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for missing data were imputed using random forest on the type of data that had missing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02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91" y="1380931"/>
            <a:ext cx="8151280" cy="4679384"/>
          </a:xfrm>
        </p:spPr>
        <p:txBody>
          <a:bodyPr/>
          <a:lstStyle/>
          <a:p>
            <a:r>
              <a:rPr lang="en-US" dirty="0"/>
              <a:t>Noisy time series data with potential for measurement errors was smoothed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Noisy data was an issue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ED9A-2870-4555-9AB4-FD624BF9F4F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B71AC-BC3E-4233-AEE8-9A2E9E50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67" y="171901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1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4128832"/>
            <a:ext cx="8707912" cy="2647950"/>
          </a:xfrm>
        </p:spPr>
        <p:txBody>
          <a:bodyPr/>
          <a:lstStyle/>
          <a:p>
            <a:r>
              <a:rPr lang="en-US" dirty="0"/>
              <a:t>A time of day variable was constructed by grouping hours as the following:</a:t>
            </a:r>
          </a:p>
          <a:p>
            <a:pPr lvl="1"/>
            <a:r>
              <a:rPr lang="en-GB" dirty="0"/>
              <a:t>Morning: 5-11am</a:t>
            </a:r>
          </a:p>
          <a:p>
            <a:pPr lvl="1"/>
            <a:r>
              <a:rPr lang="en-GB" dirty="0"/>
              <a:t>Mid day = 11am-3pm</a:t>
            </a:r>
          </a:p>
          <a:p>
            <a:pPr lvl="1"/>
            <a:r>
              <a:rPr lang="en-GB" dirty="0"/>
              <a:t>Evening = 3-8pm</a:t>
            </a:r>
          </a:p>
          <a:p>
            <a:pPr lvl="1"/>
            <a:r>
              <a:rPr lang="en-GB" dirty="0"/>
              <a:t>Night = 8pm-5am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features were constructed by grouping raw data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E2843-FAC3-4DB8-B53F-D06CE21FDDE6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395536CC-22AF-466F-895E-E35E9909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23" y="1325100"/>
            <a:ext cx="3914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E30E70-64EE-4FA4-A14C-C03A2E27E864}"/>
              </a:ext>
            </a:extLst>
          </p:cNvPr>
          <p:cNvSpPr txBox="1">
            <a:spLocks/>
          </p:cNvSpPr>
          <p:nvPr/>
        </p:nvSpPr>
        <p:spPr>
          <a:xfrm>
            <a:off x="274045" y="1452634"/>
            <a:ext cx="3914775" cy="2133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The vehicle length categories were selected by visually inspecting the distribution to identify a “small” mode, a “medium” mode, and a “large” tail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956FBD-E9F2-469F-A4AA-1BD4A19B1E21}"/>
              </a:ext>
            </a:extLst>
          </p:cNvPr>
          <p:cNvCxnSpPr>
            <a:cxnSpLocks/>
          </p:cNvCxnSpPr>
          <p:nvPr/>
        </p:nvCxnSpPr>
        <p:spPr>
          <a:xfrm>
            <a:off x="5784980" y="1548882"/>
            <a:ext cx="0" cy="2062081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F979E5-91D2-43AB-ACF4-CB95DA1A7666}"/>
              </a:ext>
            </a:extLst>
          </p:cNvPr>
          <p:cNvCxnSpPr>
            <a:cxnSpLocks/>
          </p:cNvCxnSpPr>
          <p:nvPr/>
        </p:nvCxnSpPr>
        <p:spPr>
          <a:xfrm>
            <a:off x="6245290" y="1541636"/>
            <a:ext cx="0" cy="2069327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D74AB0-95DD-4E01-9B45-D4F06F9E4936}"/>
              </a:ext>
            </a:extLst>
          </p:cNvPr>
          <p:cNvSpPr txBox="1"/>
          <p:nvPr/>
        </p:nvSpPr>
        <p:spPr>
          <a:xfrm>
            <a:off x="5203373" y="1578748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Small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11C67-881A-4419-9E57-7CEF290D6FC7}"/>
              </a:ext>
            </a:extLst>
          </p:cNvPr>
          <p:cNvSpPr txBox="1"/>
          <p:nvPr/>
        </p:nvSpPr>
        <p:spPr>
          <a:xfrm>
            <a:off x="5775502" y="1573989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Med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4E7DC-60C3-4309-BBB0-1A2080C8CC9F}"/>
              </a:ext>
            </a:extLst>
          </p:cNvPr>
          <p:cNvSpPr txBox="1"/>
          <p:nvPr/>
        </p:nvSpPr>
        <p:spPr>
          <a:xfrm>
            <a:off x="6444045" y="1573990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Large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0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AQI numerical calculation: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50" dirty="0"/>
          </a:p>
          <a:p>
            <a:r>
              <a:rPr lang="en-US" dirty="0"/>
              <a:t>Categorical classification of AQI values: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AQI had to be calculated and then transformed to a </a:t>
            </a:r>
            <a:br>
              <a:rPr lang="en-US" sz="2600" dirty="0"/>
            </a:br>
            <a:r>
              <a:rPr lang="en-US" sz="2600" dirty="0"/>
              <a:t>classifier to serve as the target variables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6C2D8-BE38-4E28-8D48-41008C33E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 t="79530" r="34468" b="9022"/>
          <a:stretch/>
        </p:blipFill>
        <p:spPr>
          <a:xfrm>
            <a:off x="1965001" y="2107214"/>
            <a:ext cx="4446547" cy="95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01C0D-C586-4311-A3DC-0A93D2A77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9" t="30799" r="29126" b="32956"/>
          <a:stretch/>
        </p:blipFill>
        <p:spPr>
          <a:xfrm>
            <a:off x="1814081" y="3798825"/>
            <a:ext cx="5258199" cy="24813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9819E1-3CAF-41B7-B7D3-820A505244BA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1214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8A3C4-4094-4408-B6B0-D38388C3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8" y="2001278"/>
            <a:ext cx="3997112" cy="29978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Air Quality Index score and class distribution</a:t>
            </a:r>
            <a:br>
              <a:rPr lang="en-US" sz="2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BA6AE-9AC4-4DBB-B1D0-8DE73E693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780191"/>
            <a:ext cx="4697045" cy="3522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591C0A-F867-4516-969E-9AFB5CFE22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6B2EA-2E01-4BB5-9EF2-CEF4ED817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8" y="1802761"/>
            <a:ext cx="4396823" cy="3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Data Exploration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Univariate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253805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Temperature had a normal distribution and declined into year end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1311C-526A-4217-A623-4860F24F95D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6416B-8177-4D79-9816-445F7742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"/>
          <a:stretch/>
        </p:blipFill>
        <p:spPr>
          <a:xfrm>
            <a:off x="1031436" y="1100149"/>
            <a:ext cx="7081128" cy="4844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DB7E7-1074-4AE0-B09E-13D02D55B9CA}"/>
              </a:ext>
            </a:extLst>
          </p:cNvPr>
          <p:cNvSpPr txBox="1"/>
          <p:nvPr/>
        </p:nvSpPr>
        <p:spPr>
          <a:xfrm rot="16200000">
            <a:off x="943772" y="3383986"/>
            <a:ext cx="1160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Degrees Celsius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8EAC7-D599-4D57-94BD-2B11CA51C40B}"/>
              </a:ext>
            </a:extLst>
          </p:cNvPr>
          <p:cNvSpPr txBox="1"/>
          <p:nvPr/>
        </p:nvSpPr>
        <p:spPr>
          <a:xfrm>
            <a:off x="5462900" y="5546166"/>
            <a:ext cx="1160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Degrees Celsius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37BC-8838-4BCF-9E53-804AD271273A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65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65E31-8CCE-4BCB-A5C0-16B0CF1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Air Quality in Milan is over 80% predictable using ensemble models and 5 variables, 4 of which are weather</a:t>
            </a:r>
            <a:br>
              <a:rPr lang="en-US" sz="3200" dirty="0"/>
            </a:br>
            <a:r>
              <a:rPr lang="en-US" sz="1400" dirty="0">
                <a:solidFill>
                  <a:srgbClr val="006600"/>
                </a:solidFill>
              </a:rPr>
              <a:t>Summary</a:t>
            </a:r>
            <a:endParaRPr lang="en-US" sz="3000" dirty="0">
              <a:solidFill>
                <a:srgbClr val="0066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536EF-35C9-4DE9-ADA8-D4BA3CED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Milan struggles with air quality, an important health issue.  Decision makers could benefit from being able to predict the Air Quality Index on an hourly basis </a:t>
            </a:r>
          </a:p>
          <a:p>
            <a:endParaRPr lang="en-US" dirty="0"/>
          </a:p>
          <a:p>
            <a:r>
              <a:rPr lang="en-US" dirty="0"/>
              <a:t>Using sensor data for weather and traffic to predict the index, it has been found that the AQI is </a:t>
            </a:r>
            <a:r>
              <a:rPr lang="en-GB" dirty="0"/>
              <a:t>over 80% </a:t>
            </a:r>
            <a:r>
              <a:rPr lang="en-US" dirty="0"/>
              <a:t>predictable, mostly using weather variables.  They are: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Atmospheric Pressure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 Speed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Humidity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</a:p>
          <a:p>
            <a:endParaRPr lang="en-US" dirty="0"/>
          </a:p>
          <a:p>
            <a:r>
              <a:rPr lang="en-US" dirty="0"/>
              <a:t>The random forest and bagging model were most accurate, but the bagging model presented fewer large errors and should be preferred</a:t>
            </a:r>
          </a:p>
          <a:p>
            <a:endParaRPr lang="en-US" dirty="0"/>
          </a:p>
          <a:p>
            <a:r>
              <a:rPr lang="en-US" dirty="0"/>
              <a:t>Data collection should continue, and the model should be retrained regularly to overcome initial weaknesses in analysis</a:t>
            </a:r>
          </a:p>
        </p:txBody>
      </p:sp>
    </p:spTree>
    <p:extLst>
      <p:ext uri="{BB962C8B-B14F-4D97-AF65-F5344CB8AC3E}">
        <p14:creationId xmlns:p14="http://schemas.microsoft.com/office/powerpoint/2010/main" val="374382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Wind speed was very right skewed, with high peaks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F9796-54D1-4E76-94CE-51A4C55A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24" y="1654877"/>
            <a:ext cx="5852172" cy="4389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E91CB-7AA3-4FB1-8E6F-64511D584228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94BB1-F2F2-4B22-A2E7-B02C7CA46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1"/>
          <a:stretch/>
        </p:blipFill>
        <p:spPr>
          <a:xfrm>
            <a:off x="1031436" y="1076462"/>
            <a:ext cx="7081128" cy="486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AC31C-074C-489A-8A0B-66CE1EE6E7A4}"/>
              </a:ext>
            </a:extLst>
          </p:cNvPr>
          <p:cNvSpPr txBox="1"/>
          <p:nvPr/>
        </p:nvSpPr>
        <p:spPr>
          <a:xfrm rot="16200000">
            <a:off x="1311309" y="3383986"/>
            <a:ext cx="425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m/s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B3DAF-4C49-46A6-8F71-546344C0FAC9}"/>
              </a:ext>
            </a:extLst>
          </p:cNvPr>
          <p:cNvSpPr txBox="1"/>
          <p:nvPr/>
        </p:nvSpPr>
        <p:spPr>
          <a:xfrm>
            <a:off x="5864117" y="5528821"/>
            <a:ext cx="425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m/s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EB18C-87DB-4946-B18E-33CF4F66461C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9808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had daily and weekly patterns and a distribution </a:t>
            </a:r>
            <a:br>
              <a:rPr lang="en-US" sz="2600" dirty="0"/>
            </a:br>
            <a:r>
              <a:rPr lang="en-US" sz="2600" dirty="0"/>
              <a:t>with multiple peaks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AC289-72F3-4647-BD70-D897A761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68" y="1793728"/>
            <a:ext cx="5852172" cy="4389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A0BB-F9A6-4805-BAC3-1F689BD9257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DF6268-406D-43CC-9A5F-C6A9D2474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9"/>
          <a:stretch/>
        </p:blipFill>
        <p:spPr>
          <a:xfrm>
            <a:off x="1353306" y="1340209"/>
            <a:ext cx="6437389" cy="4385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BA374-EC20-4271-AAFB-EAE91739B63D}"/>
              </a:ext>
            </a:extLst>
          </p:cNvPr>
          <p:cNvSpPr txBox="1"/>
          <p:nvPr/>
        </p:nvSpPr>
        <p:spPr>
          <a:xfrm rot="16200000">
            <a:off x="991480" y="3383986"/>
            <a:ext cx="106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Vehicles/Hour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F39FC-37FB-441A-B904-2C1F33B2B835}"/>
              </a:ext>
            </a:extLst>
          </p:cNvPr>
          <p:cNvSpPr txBox="1"/>
          <p:nvPr/>
        </p:nvSpPr>
        <p:spPr>
          <a:xfrm>
            <a:off x="5462900" y="5517791"/>
            <a:ext cx="106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Vehicles/Hour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8F008-7252-482C-8121-54861BBC7741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6297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6F1336-549B-48E7-A0F6-D347B7B03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" y="1104034"/>
            <a:ext cx="3997112" cy="299783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903854" cy="876978"/>
          </a:xfrm>
        </p:spPr>
        <p:txBody>
          <a:bodyPr>
            <a:normAutofit/>
          </a:bodyPr>
          <a:lstStyle/>
          <a:p>
            <a:r>
              <a:rPr lang="en-US" sz="2600" dirty="0"/>
              <a:t>Within traffic, different vehicle types had distinct behaviors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2B08F-7C81-40E1-B2F9-232F062FF8FE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A95F6-049B-4BD9-BC65-257E5E79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6" y="3372683"/>
            <a:ext cx="3997112" cy="299783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BDA773B-91CB-4D79-8E62-3F0A7506687C}"/>
              </a:ext>
            </a:extLst>
          </p:cNvPr>
          <p:cNvSpPr/>
          <p:nvPr/>
        </p:nvSpPr>
        <p:spPr>
          <a:xfrm>
            <a:off x="1093912" y="4432041"/>
            <a:ext cx="2097158" cy="653143"/>
          </a:xfrm>
          <a:prstGeom prst="wedgeRoundRectCallout">
            <a:avLst>
              <a:gd name="adj1" fmla="val -54202"/>
              <a:gd name="adj2" fmla="val -2460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Pronounced weekend troughs vs. less visible weekends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273FDEB-62A3-4D6D-BC9E-C01D70C59C94}"/>
              </a:ext>
            </a:extLst>
          </p:cNvPr>
          <p:cNvSpPr/>
          <p:nvPr/>
        </p:nvSpPr>
        <p:spPr>
          <a:xfrm>
            <a:off x="5256245" y="1824465"/>
            <a:ext cx="1082351" cy="653143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61B579D-5C3E-4CCB-B43A-96D74FAF8B10}"/>
              </a:ext>
            </a:extLst>
          </p:cNvPr>
          <p:cNvSpPr/>
          <p:nvPr/>
        </p:nvSpPr>
        <p:spPr>
          <a:xfrm>
            <a:off x="1093912" y="4323945"/>
            <a:ext cx="2097158" cy="869333"/>
          </a:xfrm>
          <a:prstGeom prst="wedgeRoundRectCallout">
            <a:avLst>
              <a:gd name="adj1" fmla="val 143786"/>
              <a:gd name="adj2" fmla="val 8429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Pronounced weekend </a:t>
            </a:r>
            <a:r>
              <a:rPr lang="en-US" sz="1600" dirty="0" err="1">
                <a:solidFill>
                  <a:srgbClr val="003300"/>
                </a:solidFill>
              </a:rPr>
              <a:t>troughsvs</a:t>
            </a:r>
            <a:r>
              <a:rPr lang="en-US" sz="1600" dirty="0">
                <a:solidFill>
                  <a:srgbClr val="003300"/>
                </a:solidFill>
              </a:rPr>
              <a:t>. less visible weekends</a:t>
            </a:r>
            <a:endParaRPr lang="en-GB" sz="1600" dirty="0">
              <a:solidFill>
                <a:srgbClr val="003300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A4ECB15-7A55-4FE3-8536-463C2A9E0038}"/>
              </a:ext>
            </a:extLst>
          </p:cNvPr>
          <p:cNvSpPr/>
          <p:nvPr/>
        </p:nvSpPr>
        <p:spPr>
          <a:xfrm>
            <a:off x="5168002" y="1757694"/>
            <a:ext cx="2097158" cy="653143"/>
          </a:xfrm>
          <a:prstGeom prst="wedgeRoundRectCallout">
            <a:avLst>
              <a:gd name="adj1" fmla="val -132952"/>
              <a:gd name="adj2" fmla="val 17392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Pronounced weekend troughs vs. less visible weekends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50EDBBB-8AF5-4230-82B1-8B2C058F8D67}"/>
              </a:ext>
            </a:extLst>
          </p:cNvPr>
          <p:cNvSpPr/>
          <p:nvPr/>
        </p:nvSpPr>
        <p:spPr>
          <a:xfrm>
            <a:off x="5168002" y="1649598"/>
            <a:ext cx="2097158" cy="869333"/>
          </a:xfrm>
          <a:prstGeom prst="wedgeRoundRectCallout">
            <a:avLst>
              <a:gd name="adj1" fmla="val 23659"/>
              <a:gd name="adj2" fmla="val 19163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Right skewed distribution vs. multi-modal distribution</a:t>
            </a:r>
            <a:endParaRPr lang="en-GB" sz="1600" dirty="0">
              <a:solidFill>
                <a:srgbClr val="0033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F1EA39-438A-441E-841D-A4F3E006CAA8}"/>
              </a:ext>
            </a:extLst>
          </p:cNvPr>
          <p:cNvSpPr/>
          <p:nvPr/>
        </p:nvSpPr>
        <p:spPr>
          <a:xfrm>
            <a:off x="323743" y="103447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u="sng" dirty="0">
                <a:solidFill>
                  <a:srgbClr val="003300"/>
                </a:solidFill>
              </a:rPr>
              <a:t>Freight Vehicles</a:t>
            </a:r>
            <a:endParaRPr lang="en-GB" sz="1100" b="1" u="sn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B9530-7EF4-4715-AF55-6D91B96AB50E}"/>
              </a:ext>
            </a:extLst>
          </p:cNvPr>
          <p:cNvSpPr/>
          <p:nvPr/>
        </p:nvSpPr>
        <p:spPr>
          <a:xfrm>
            <a:off x="4535054" y="3308649"/>
            <a:ext cx="1104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u="sng" dirty="0">
                <a:solidFill>
                  <a:srgbClr val="003300"/>
                </a:solidFill>
              </a:rPr>
              <a:t>People Vehicles</a:t>
            </a:r>
            <a:endParaRPr lang="en-GB" sz="1100" b="1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6D49D-6856-45FF-ACB1-527D9422A479}"/>
              </a:ext>
            </a:extLst>
          </p:cNvPr>
          <p:cNvSpPr txBox="1"/>
          <p:nvPr/>
        </p:nvSpPr>
        <p:spPr>
          <a:xfrm rot="16200000">
            <a:off x="114331" y="2365030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Vehicles/Hour</a:t>
            </a:r>
            <a:endParaRPr lang="en-GB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16593-FAAD-427A-AFEB-216147140223}"/>
              </a:ext>
            </a:extLst>
          </p:cNvPr>
          <p:cNvSpPr txBox="1"/>
          <p:nvPr/>
        </p:nvSpPr>
        <p:spPr>
          <a:xfrm rot="16200000">
            <a:off x="1906785" y="2365030"/>
            <a:ext cx="5661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Frequency</a:t>
            </a:r>
            <a:endParaRPr lang="en-GB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11973C-A975-49BF-A117-8CFF11CC8E16}"/>
              </a:ext>
            </a:extLst>
          </p:cNvPr>
          <p:cNvSpPr txBox="1"/>
          <p:nvPr/>
        </p:nvSpPr>
        <p:spPr>
          <a:xfrm rot="16200000">
            <a:off x="4319207" y="4693079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Vehicles/Hour</a:t>
            </a:r>
            <a:endParaRPr lang="en-GB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5AFF4B-A5C7-4590-B55F-FF754F906B81}"/>
              </a:ext>
            </a:extLst>
          </p:cNvPr>
          <p:cNvSpPr txBox="1"/>
          <p:nvPr/>
        </p:nvSpPr>
        <p:spPr>
          <a:xfrm rot="16200000">
            <a:off x="6111661" y="4693079"/>
            <a:ext cx="5661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Frequency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57979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45FDBA-5AEF-47CC-81B3-4B072CC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6" y="1248244"/>
            <a:ext cx="6437389" cy="482804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Benzine, a pollutant not in the AQI calculation, looked </a:t>
            </a:r>
            <a:br>
              <a:rPr lang="en-US" sz="2600" dirty="0"/>
            </a:br>
            <a:r>
              <a:rPr lang="en-US" sz="2600" dirty="0"/>
              <a:t>similar to the AQI over time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C4CE1-7FC8-47B1-B9DC-648A594E8E1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501B3-0D80-44BB-9EA2-7A8A40BC3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5" y="1248244"/>
            <a:ext cx="6437389" cy="48280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D1F262-D44F-48C7-98E2-52627D7E6EAB}"/>
              </a:ext>
            </a:extLst>
          </p:cNvPr>
          <p:cNvSpPr txBox="1"/>
          <p:nvPr/>
        </p:nvSpPr>
        <p:spPr>
          <a:xfrm rot="16200000">
            <a:off x="1510751" y="3395527"/>
            <a:ext cx="5116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</a:rPr>
              <a:t> µg/m</a:t>
            </a:r>
            <a:endParaRPr lang="en-GB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EF5CE-D502-4045-8880-018F0595BA34}"/>
              </a:ext>
            </a:extLst>
          </p:cNvPr>
          <p:cNvSpPr txBox="1"/>
          <p:nvPr/>
        </p:nvSpPr>
        <p:spPr>
          <a:xfrm rot="16200000">
            <a:off x="4142960" y="3391679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8496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However Ozone, a component of the AQI, showed a </a:t>
            </a:r>
            <a:br>
              <a:rPr lang="en-US" sz="2600" dirty="0"/>
            </a:br>
            <a:r>
              <a:rPr lang="en-US" sz="2600" dirty="0"/>
              <a:t>different pattern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C4CE1-7FC8-47B1-B9DC-648A594E8E1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501B3-0D80-44BB-9EA2-7A8A40BC3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45FDBA-5AEF-47CC-81B3-4B072CC6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6" y="1248244"/>
            <a:ext cx="6437389" cy="48280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B906C8-9AFE-4433-8C2F-FA7F25B51C84}"/>
              </a:ext>
            </a:extLst>
          </p:cNvPr>
          <p:cNvSpPr txBox="1"/>
          <p:nvPr/>
        </p:nvSpPr>
        <p:spPr>
          <a:xfrm rot="16200000">
            <a:off x="1476287" y="3395527"/>
            <a:ext cx="580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</a:rPr>
              <a:t> µg/m3</a:t>
            </a:r>
            <a:endParaRPr lang="en-GB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DF68-9E46-476A-B5B5-4B640040F6BB}"/>
              </a:ext>
            </a:extLst>
          </p:cNvPr>
          <p:cNvSpPr txBox="1"/>
          <p:nvPr/>
        </p:nvSpPr>
        <p:spPr>
          <a:xfrm rot="16200000">
            <a:off x="4142960" y="3391679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348183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Data Exploration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Univariate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183014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Pollutants are very correlated except ozone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CD7C-F444-4BFB-9B00-A6E5098D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48" y="1201409"/>
            <a:ext cx="6437389" cy="4828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396501-2BE5-4193-B50C-FB38F218E21F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7ADC2-C3D3-4487-8B84-B370FC09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47" y="120130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Pollutants are very correlated except ozone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501-2BE5-4193-B50C-FB38F218E21F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A0D6F1C-1B08-4C70-934F-39DF5892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7" y="1930083"/>
            <a:ext cx="3997112" cy="299783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3F20D-7AB2-407B-8CEE-4A4104DC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7" y="1930083"/>
            <a:ext cx="3997112" cy="29978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0A20CE-B01E-436D-9C45-18208C9991F1}"/>
              </a:ext>
            </a:extLst>
          </p:cNvPr>
          <p:cNvSpPr/>
          <p:nvPr/>
        </p:nvSpPr>
        <p:spPr>
          <a:xfrm>
            <a:off x="1579297" y="4796783"/>
            <a:ext cx="14382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Helvetica Neue"/>
              </a:rPr>
              <a:t>Sulfur</a:t>
            </a:r>
            <a:r>
              <a:rPr lang="en-GB" sz="1050" dirty="0">
                <a:solidFill>
                  <a:srgbClr val="000000"/>
                </a:solidFill>
                <a:latin typeface="Helvetica Neue"/>
              </a:rPr>
              <a:t> Dioxide, µg/m</a:t>
            </a:r>
            <a:endParaRPr lang="en-GB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CBBA-5F7F-46B2-BAEE-AEBBACA7F30E}"/>
              </a:ext>
            </a:extLst>
          </p:cNvPr>
          <p:cNvSpPr/>
          <p:nvPr/>
        </p:nvSpPr>
        <p:spPr>
          <a:xfrm>
            <a:off x="6163358" y="4796783"/>
            <a:ext cx="11304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Ammonia, µg/m</a:t>
            </a:r>
            <a:endParaRPr lang="en-GB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D7DD9-0817-4B3C-AD97-167E85DDE681}"/>
              </a:ext>
            </a:extLst>
          </p:cNvPr>
          <p:cNvSpPr/>
          <p:nvPr/>
        </p:nvSpPr>
        <p:spPr>
          <a:xfrm rot="16200000">
            <a:off x="4313491" y="3302042"/>
            <a:ext cx="10695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Ozone,  µg/m3</a:t>
            </a:r>
            <a:endParaRPr lang="en-GB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70B8A-4C3F-4E27-B2E5-185B49440F29}"/>
              </a:ext>
            </a:extLst>
          </p:cNvPr>
          <p:cNvSpPr/>
          <p:nvPr/>
        </p:nvSpPr>
        <p:spPr>
          <a:xfrm rot="16200000">
            <a:off x="-32442" y="3302042"/>
            <a:ext cx="10230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PM 2.5,  µg/m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19115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E9112-6619-42A2-B5AB-8AA58158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Weather data is not very correlated except the two </a:t>
            </a:r>
            <a:br>
              <a:rPr lang="en-US" sz="2600" dirty="0"/>
            </a:br>
            <a:r>
              <a:rPr lang="en-US" sz="2600" dirty="0"/>
              <a:t>radiation measures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A685F-45C8-44DA-959B-2BDE889A6D32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842572-4EA5-4D42-A4F2-21E2D735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81"/>
          <a:stretch/>
        </p:blipFill>
        <p:spPr>
          <a:xfrm rot="16200000">
            <a:off x="3757498" y="3221024"/>
            <a:ext cx="777420" cy="47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E9112-6619-42A2-B5AB-8AA58158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Weather data is not very correlated except the two </a:t>
            </a:r>
            <a:br>
              <a:rPr lang="en-US" sz="2600" dirty="0"/>
            </a:br>
            <a:r>
              <a:rPr lang="en-US" sz="2600" dirty="0"/>
              <a:t>radiation measures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A685F-45C8-44DA-959B-2BDE889A6D32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D9D29CE-B650-45BD-B55F-B27AD3354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4908-9E87-489F-BE1C-90A30982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12A5-38CC-4664-8D7B-6EB74F95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ECE9D-C277-438D-B173-FE477BB0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89" y="-91160"/>
            <a:ext cx="9306517" cy="69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data is more correlated, and all positively correlated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B60AE-862D-44A2-8E06-31EF03B5D63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2F310-649D-4BAC-92C0-7C03405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94" y="1164269"/>
            <a:ext cx="6437389" cy="4828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452F95-E7DA-48AD-83FC-FE08BD2BF962}"/>
              </a:ext>
            </a:extLst>
          </p:cNvPr>
          <p:cNvSpPr/>
          <p:nvPr/>
        </p:nvSpPr>
        <p:spPr>
          <a:xfrm>
            <a:off x="2258651" y="1722882"/>
            <a:ext cx="577858" cy="377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A9C37-3632-4931-8F84-88783676AAB0}"/>
              </a:ext>
            </a:extLst>
          </p:cNvPr>
          <p:cNvSpPr/>
          <p:nvPr/>
        </p:nvSpPr>
        <p:spPr>
          <a:xfrm rot="5400000">
            <a:off x="4270581" y="3290093"/>
            <a:ext cx="577858" cy="50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C4FC5C4-5CB5-4044-B161-EB536104350D}"/>
              </a:ext>
            </a:extLst>
          </p:cNvPr>
          <p:cNvSpPr/>
          <p:nvPr/>
        </p:nvSpPr>
        <p:spPr>
          <a:xfrm>
            <a:off x="130629" y="3320377"/>
            <a:ext cx="2128022" cy="1727484"/>
          </a:xfrm>
          <a:prstGeom prst="wedgeRoundRectCallout">
            <a:avLst>
              <a:gd name="adj1" fmla="val 79103"/>
              <a:gd name="adj2" fmla="val -5374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The only variables that seem uncorrelated are “Other” and Freight Vehicles, which are correlated with each other</a:t>
            </a:r>
            <a:endParaRPr lang="en-GB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2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data is more correlated, and all positively correlated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B60AE-862D-44A2-8E06-31EF03B5D63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52F95-E7DA-48AD-83FC-FE08BD2BF962}"/>
              </a:ext>
            </a:extLst>
          </p:cNvPr>
          <p:cNvSpPr/>
          <p:nvPr/>
        </p:nvSpPr>
        <p:spPr>
          <a:xfrm>
            <a:off x="2258651" y="1722882"/>
            <a:ext cx="577858" cy="377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A9C37-3632-4931-8F84-88783676AAB0}"/>
              </a:ext>
            </a:extLst>
          </p:cNvPr>
          <p:cNvSpPr/>
          <p:nvPr/>
        </p:nvSpPr>
        <p:spPr>
          <a:xfrm rot="5400000">
            <a:off x="4270581" y="3290093"/>
            <a:ext cx="577858" cy="50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208D09E-59A7-4C61-A66B-80067DEFC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295084"/>
            <a:ext cx="5852172" cy="4389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7C88AA-FF75-49B8-958D-1228EEB55DD2}"/>
              </a:ext>
            </a:extLst>
          </p:cNvPr>
          <p:cNvSpPr/>
          <p:nvPr/>
        </p:nvSpPr>
        <p:spPr>
          <a:xfrm>
            <a:off x="6099106" y="1735322"/>
            <a:ext cx="2484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of the number of Euro 5 emissions designated vehicles and the number of medium length vehicles rounds to 1!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72BDC-CFB8-4FD6-B00F-87EDE47DC930}"/>
              </a:ext>
            </a:extLst>
          </p:cNvPr>
          <p:cNvSpPr txBox="1"/>
          <p:nvPr/>
        </p:nvSpPr>
        <p:spPr>
          <a:xfrm>
            <a:off x="2835665" y="5407214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Vehicles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38372-F5D2-44B4-8D2A-E18FFEAE0B84}"/>
              </a:ext>
            </a:extLst>
          </p:cNvPr>
          <p:cNvSpPr txBox="1"/>
          <p:nvPr/>
        </p:nvSpPr>
        <p:spPr>
          <a:xfrm rot="16200000">
            <a:off x="-67947" y="329050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Vehicles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53542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Best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42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limitations forced tradeoffs in choosing train and test sets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Train/Test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51F33-BC99-498F-9FB6-214DBED79774}"/>
              </a:ext>
            </a:extLst>
          </p:cNvPr>
          <p:cNvSpPr txBox="1"/>
          <p:nvPr/>
        </p:nvSpPr>
        <p:spPr>
          <a:xfrm>
            <a:off x="314036" y="1427584"/>
            <a:ext cx="8515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do not have a lot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data ends in the end of December, an unrepresentative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Intuitively, traffic patterns are expected to be anomalous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Technically, the target variable distribution is unbalanced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There is a secular decrease in temperatures and not a full year of data to compare the whole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Since a sequential train/test split may not be feasible at this time, a stratified sampling technique was used to split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 more data is collected, this should be revisited to reduce dependence between the training and testing set, especially when using smoothed data  </a:t>
            </a:r>
          </a:p>
        </p:txBody>
      </p:sp>
    </p:spTree>
    <p:extLst>
      <p:ext uri="{BB962C8B-B14F-4D97-AF65-F5344CB8AC3E}">
        <p14:creationId xmlns:p14="http://schemas.microsoft.com/office/powerpoint/2010/main" val="189708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distributions of the classes in the train and test sets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Train/Test Split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0CE55-FEC1-40AA-9D29-9BB74F06B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37" y="1895683"/>
            <a:ext cx="4396823" cy="329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C78C2-DD1F-406D-8DAE-F680D5796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1" y="1895683"/>
            <a:ext cx="4396823" cy="3297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A61521-445C-4F02-BDE2-0E3A93A7EBB2}"/>
              </a:ext>
            </a:extLst>
          </p:cNvPr>
          <p:cNvSpPr txBox="1"/>
          <p:nvPr/>
        </p:nvSpPr>
        <p:spPr>
          <a:xfrm>
            <a:off x="6299591" y="4992158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AQI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3BC25-727C-40CE-92D5-6B0AF713BE47}"/>
              </a:ext>
            </a:extLst>
          </p:cNvPr>
          <p:cNvSpPr txBox="1"/>
          <p:nvPr/>
        </p:nvSpPr>
        <p:spPr>
          <a:xfrm rot="16200000">
            <a:off x="-111212" y="329050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994B3-6DC5-4AEA-A17C-C371EBF358E3}"/>
              </a:ext>
            </a:extLst>
          </p:cNvPr>
          <p:cNvSpPr txBox="1"/>
          <p:nvPr/>
        </p:nvSpPr>
        <p:spPr>
          <a:xfrm rot="16200000">
            <a:off x="4239681" y="322924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CB6C4-C2F6-4B62-AFA8-D88A633A8F70}"/>
              </a:ext>
            </a:extLst>
          </p:cNvPr>
          <p:cNvSpPr txBox="1"/>
          <p:nvPr/>
        </p:nvSpPr>
        <p:spPr>
          <a:xfrm>
            <a:off x="1864695" y="4992158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AQI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17169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distributions of the classes in the train and test sets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Train/Test Split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45368-5CBA-4CA8-8FD0-86CBF005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33" y="2126996"/>
            <a:ext cx="3633738" cy="2725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9001A-C135-467F-AEA6-C6CE94B48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7" y="2126996"/>
            <a:ext cx="3633738" cy="272530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68D852B-A9EC-4E34-A239-0C6273A054F1}"/>
              </a:ext>
            </a:extLst>
          </p:cNvPr>
          <p:cNvSpPr/>
          <p:nvPr/>
        </p:nvSpPr>
        <p:spPr>
          <a:xfrm>
            <a:off x="6102220" y="3125755"/>
            <a:ext cx="1866123" cy="70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A5DE7F-2E83-4A0D-9633-29642BBCE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3" y="2126996"/>
            <a:ext cx="3997112" cy="299783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141C6D-CFE2-4B90-AAC0-9026D2ED3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52" y="2126995"/>
            <a:ext cx="3997112" cy="29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8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886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Guessing the average AQI gave a mean squared error of </a:t>
            </a:r>
            <a:r>
              <a:rPr lang="en-US" sz="2000" b="1" dirty="0">
                <a:solidFill>
                  <a:srgbClr val="003300"/>
                </a:solidFill>
              </a:rPr>
              <a:t>5,070</a:t>
            </a:r>
            <a:endParaRPr lang="en-US" b="1" dirty="0">
              <a:solidFill>
                <a:srgbClr val="0033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Guessing the modal AQI class “Acceptable” yielded an accuracy of </a:t>
            </a:r>
            <a:r>
              <a:rPr lang="en-US" sz="2000" b="1" dirty="0">
                <a:solidFill>
                  <a:srgbClr val="003300"/>
                </a:solidFill>
              </a:rPr>
              <a:t>39%</a:t>
            </a:r>
            <a:endParaRPr lang="en-US" b="1" dirty="0">
              <a:solidFill>
                <a:srgbClr val="0033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naïve result serves as a benchmark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386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817B95-29E3-470F-A831-0BF105C2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Regressing each variable on AQI yielded better MSE than </a:t>
            </a:r>
            <a:br>
              <a:rPr lang="en-US" sz="2600" dirty="0"/>
            </a:br>
            <a:r>
              <a:rPr lang="en-US" sz="2600" dirty="0"/>
              <a:t>the naïve model by construction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59DA5-2604-4DB6-94EE-177C521FA848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DFF2A-3291-4FC7-B103-ECD8FD58CCD1}"/>
              </a:ext>
            </a:extLst>
          </p:cNvPr>
          <p:cNvSpPr txBox="1"/>
          <p:nvPr/>
        </p:nvSpPr>
        <p:spPr>
          <a:xfrm>
            <a:off x="6904653" y="1914955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5,070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C1C1AD-A5E2-46AE-AE31-01F949B4A68B}"/>
              </a:ext>
            </a:extLst>
          </p:cNvPr>
          <p:cNvCxnSpPr/>
          <p:nvPr/>
        </p:nvCxnSpPr>
        <p:spPr>
          <a:xfrm flipH="1">
            <a:off x="2360645" y="2232351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B11B0-6099-4210-9D8D-EB578B42B891}"/>
              </a:ext>
            </a:extLst>
          </p:cNvPr>
          <p:cNvSpPr txBox="1"/>
          <p:nvPr/>
        </p:nvSpPr>
        <p:spPr>
          <a:xfrm>
            <a:off x="6919581" y="2893103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3,382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Temperature SLR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02822B-1330-4A01-9EE1-9098B7D55208}"/>
              </a:ext>
            </a:extLst>
          </p:cNvPr>
          <p:cNvCxnSpPr/>
          <p:nvPr/>
        </p:nvCxnSpPr>
        <p:spPr>
          <a:xfrm flipH="1">
            <a:off x="2360645" y="3216269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F905C-0ED8-412C-934A-52C7271A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Single linear regressions did not improve accuracy over </a:t>
            </a:r>
            <a:br>
              <a:rPr lang="en-US" sz="2600" dirty="0"/>
            </a:br>
            <a:r>
              <a:rPr lang="en-US" sz="2600" dirty="0"/>
              <a:t>the naïve model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4A9F-D641-4EF8-AB86-6F37B0FB4893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7D60B-91A2-4EB8-9E58-3DC2285EB42D}"/>
              </a:ext>
            </a:extLst>
          </p:cNvPr>
          <p:cNvSpPr txBox="1"/>
          <p:nvPr/>
        </p:nvSpPr>
        <p:spPr>
          <a:xfrm>
            <a:off x="6904653" y="3643217"/>
            <a:ext cx="80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3300"/>
                </a:solidFill>
              </a:rPr>
              <a:t>39%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336A1-976D-47E1-ADE9-F569ED62C406}"/>
              </a:ext>
            </a:extLst>
          </p:cNvPr>
          <p:cNvCxnSpPr/>
          <p:nvPr/>
        </p:nvCxnSpPr>
        <p:spPr>
          <a:xfrm flipH="1">
            <a:off x="2360645" y="3827883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5A4BC6-47BD-4532-9F0B-FC21648AF38D}"/>
              </a:ext>
            </a:extLst>
          </p:cNvPr>
          <p:cNvSpPr txBox="1"/>
          <p:nvPr/>
        </p:nvSpPr>
        <p:spPr>
          <a:xfrm>
            <a:off x="6921731" y="3504717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39%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</a:p>
        </p:txBody>
      </p:sp>
    </p:spTree>
    <p:extLst>
      <p:ext uri="{BB962C8B-B14F-4D97-AF65-F5344CB8AC3E}">
        <p14:creationId xmlns:p14="http://schemas.microsoft.com/office/powerpoint/2010/main" val="27315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65E31-8CCE-4BCB-A5C0-16B0CF1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A9ABB-780A-4751-95A6-D0850D80B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Data Exploration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Final Model</a:t>
            </a:r>
          </a:p>
          <a:p>
            <a:pPr marL="857250" lvl="1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Conclusion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Recommendation</a:t>
            </a:r>
          </a:p>
          <a:p>
            <a:pPr marL="857250" lvl="1" indent="-400050">
              <a:buFont typeface="+mj-lt"/>
              <a:buAutoNum type="romanU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14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CF2C6E-5C0F-412C-9FC6-D628BF29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Multiple regression methods further reduced MSE vs. SLR.  </a:t>
            </a:r>
            <a:br>
              <a:rPr lang="en-US" sz="2600" dirty="0"/>
            </a:br>
            <a:r>
              <a:rPr lang="en-US" sz="2600" dirty="0"/>
              <a:t>The best model predicted individual pollutants to compute AQI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9CEB2D-0403-42FB-8725-4B1784795800}"/>
              </a:ext>
            </a:extLst>
          </p:cNvPr>
          <p:cNvCxnSpPr/>
          <p:nvPr/>
        </p:nvCxnSpPr>
        <p:spPr>
          <a:xfrm flipH="1">
            <a:off x="2360645" y="3216269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486CBE-59B5-4835-9A2C-61D08245F7D4}"/>
              </a:ext>
            </a:extLst>
          </p:cNvPr>
          <p:cNvSpPr txBox="1"/>
          <p:nvPr/>
        </p:nvSpPr>
        <p:spPr>
          <a:xfrm>
            <a:off x="6919581" y="2893103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3,382</a:t>
            </a:r>
          </a:p>
          <a:p>
            <a:r>
              <a:rPr lang="en-GB" sz="1400" dirty="0">
                <a:solidFill>
                  <a:srgbClr val="003300"/>
                </a:solidFill>
              </a:rPr>
              <a:t>Temperature SLR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F4B0F8-B708-49AD-AE38-23EAA5F8FD36}"/>
              </a:ext>
            </a:extLst>
          </p:cNvPr>
          <p:cNvCxnSpPr/>
          <p:nvPr/>
        </p:nvCxnSpPr>
        <p:spPr>
          <a:xfrm flipH="1">
            <a:off x="2375573" y="3903911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49649D0-0BC7-4974-B7CC-D5C1281C13C5}"/>
              </a:ext>
            </a:extLst>
          </p:cNvPr>
          <p:cNvSpPr txBox="1"/>
          <p:nvPr/>
        </p:nvSpPr>
        <p:spPr>
          <a:xfrm>
            <a:off x="6934509" y="3580745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2,232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</p:spTree>
    <p:extLst>
      <p:ext uri="{BB962C8B-B14F-4D97-AF65-F5344CB8AC3E}">
        <p14:creationId xmlns:p14="http://schemas.microsoft.com/office/powerpoint/2010/main" val="141684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Predicting individual pollutants increased accuracy to 47%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4989B-0DCB-4C49-8BEF-B66262A0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830EA8-E386-4DE1-B57E-9F430A4D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648629-17AE-44CC-BA20-88BE37E0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F07E-CA07-4751-8433-8D571EF0F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1234435"/>
            <a:ext cx="5852172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63585-2CD2-493E-BEB2-62F724272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A9195-E374-4EF0-94CE-E14598125BFB}"/>
              </a:ext>
            </a:extLst>
          </p:cNvPr>
          <p:cNvCxnSpPr/>
          <p:nvPr/>
        </p:nvCxnSpPr>
        <p:spPr>
          <a:xfrm flipH="1">
            <a:off x="2347256" y="3827883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D7572B-D2B2-44CF-BEAC-CF11B0107DAF}"/>
              </a:ext>
            </a:extLst>
          </p:cNvPr>
          <p:cNvSpPr txBox="1"/>
          <p:nvPr/>
        </p:nvSpPr>
        <p:spPr>
          <a:xfrm>
            <a:off x="6921731" y="3803297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39%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1572A9-B46C-4564-9655-F12F88725479}"/>
              </a:ext>
            </a:extLst>
          </p:cNvPr>
          <p:cNvCxnSpPr/>
          <p:nvPr/>
        </p:nvCxnSpPr>
        <p:spPr>
          <a:xfrm flipH="1">
            <a:off x="2349406" y="3539784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AB97BD-A1B6-4634-8AF9-EBF88C43F08E}"/>
              </a:ext>
            </a:extLst>
          </p:cNvPr>
          <p:cNvSpPr txBox="1"/>
          <p:nvPr/>
        </p:nvSpPr>
        <p:spPr>
          <a:xfrm>
            <a:off x="6921731" y="2740753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47%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752F2-1500-41D9-8D8C-AD63F4A2F2A9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69030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903854" cy="8769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Ensemble classification algorithms were most accurate, with </a:t>
            </a:r>
            <a:br>
              <a:rPr lang="en-US" sz="2400" dirty="0"/>
            </a:br>
            <a:r>
              <a:rPr lang="en-US" sz="2400" dirty="0"/>
              <a:t>bagging at 84%, gradient boosting at 80% and random forest at 76%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4989B-0DCB-4C49-8BEF-B66262A0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830EA8-E386-4DE1-B57E-9F430A4D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648629-17AE-44CC-BA20-88BE37E0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64FEC-2800-438F-BF1A-8FB4FED37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253CD7-A5D1-4817-A3CC-B2A6D85C04BF}"/>
              </a:ext>
            </a:extLst>
          </p:cNvPr>
          <p:cNvCxnSpPr/>
          <p:nvPr/>
        </p:nvCxnSpPr>
        <p:spPr>
          <a:xfrm flipH="1">
            <a:off x="2349406" y="3539784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C0492-BC34-4072-AD0C-889FA47A8293}"/>
              </a:ext>
            </a:extLst>
          </p:cNvPr>
          <p:cNvSpPr txBox="1"/>
          <p:nvPr/>
        </p:nvSpPr>
        <p:spPr>
          <a:xfrm>
            <a:off x="6938854" y="3139674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47%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AECE16-492C-4951-AE5D-B1EE77F16B91}"/>
              </a:ext>
            </a:extLst>
          </p:cNvPr>
          <p:cNvCxnSpPr/>
          <p:nvPr/>
        </p:nvCxnSpPr>
        <p:spPr>
          <a:xfrm flipH="1">
            <a:off x="2349406" y="2267468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C0714D-4B5F-4615-B984-6EEA1C5354C3}"/>
              </a:ext>
            </a:extLst>
          </p:cNvPr>
          <p:cNvSpPr txBox="1"/>
          <p:nvPr/>
        </p:nvSpPr>
        <p:spPr>
          <a:xfrm>
            <a:off x="6938854" y="1926027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84%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Bagging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98F2A-55A9-49D1-B81C-33D9E9B70430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16078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69443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Embedded methods:  </a:t>
            </a:r>
            <a:r>
              <a:rPr lang="en-US" b="1" dirty="0"/>
              <a:t>Random Forest Feature Importance</a:t>
            </a:r>
          </a:p>
          <a:p>
            <a:pPr lvl="1"/>
            <a:r>
              <a:rPr lang="en-US" dirty="0"/>
              <a:t>RF was by far the better model so this will be weighted more heavily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Penalization methods:  </a:t>
            </a:r>
            <a:r>
              <a:rPr lang="en-US" b="1" dirty="0"/>
              <a:t>Lasso Coefficients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Several methods that have been used can inform our </a:t>
            </a:r>
            <a:br>
              <a:rPr lang="en-US" sz="2600" dirty="0"/>
            </a:br>
            <a:r>
              <a:rPr lang="en-US" sz="2600" dirty="0"/>
              <a:t>final choice of variables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69381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Random forest rates wind speed, atmospheric pressure, </a:t>
            </a:r>
            <a:br>
              <a:rPr lang="en-US" sz="2600" dirty="0"/>
            </a:br>
            <a:r>
              <a:rPr lang="en-US" sz="2600" dirty="0"/>
              <a:t>and temperature as the most important features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190A7A-6D4E-444E-82CC-2657BACC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5" y="1234435"/>
            <a:ext cx="5852172" cy="438912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9466967-1750-4015-957F-E4EC8D3499FA}"/>
              </a:ext>
            </a:extLst>
          </p:cNvPr>
          <p:cNvSpPr/>
          <p:nvPr/>
        </p:nvSpPr>
        <p:spPr>
          <a:xfrm>
            <a:off x="6294437" y="1548883"/>
            <a:ext cx="2097158" cy="2743380"/>
          </a:xfrm>
          <a:prstGeom prst="wedgeRoundRectCallout">
            <a:avLst>
              <a:gd name="adj1" fmla="val -233948"/>
              <a:gd name="adj2" fmla="val 5959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Global Radiation was highly correlated with Net Radiation, had the highest MSE in solo linear regression, and universally rates below Net Radiation, so we will drop it</a:t>
            </a:r>
            <a:endParaRPr lang="en-GB" sz="16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13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Lasso coefficients also indicate wind speed is most important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97C32B-719D-4C8F-9DB8-B719503A2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4" y="1234435"/>
            <a:ext cx="5852172" cy="438912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302F5A8-CD57-4F1C-B4E1-FA2D25E5BA3D}"/>
              </a:ext>
            </a:extLst>
          </p:cNvPr>
          <p:cNvSpPr/>
          <p:nvPr/>
        </p:nvSpPr>
        <p:spPr>
          <a:xfrm>
            <a:off x="6266446" y="2435291"/>
            <a:ext cx="2097158" cy="2743199"/>
          </a:xfrm>
          <a:prstGeom prst="wedgeRoundRectCallout">
            <a:avLst>
              <a:gd name="adj1" fmla="val -243737"/>
              <a:gd name="adj2" fmla="val -3966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Weekend is surprisingly high here even though it  was ranked very low in feature importance.  It is also the only temporal variable.  It will be included in the final analysis </a:t>
            </a:r>
            <a:endParaRPr lang="en-GB" sz="16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9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002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22EB35-9CA9-4E1B-ABB5-065A5A4B2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Using a set of 10 features only improves accuracy from </a:t>
            </a:r>
            <a:br>
              <a:rPr lang="en-US" sz="2600" dirty="0"/>
            </a:br>
            <a:r>
              <a:rPr lang="en-US" sz="2600" dirty="0"/>
              <a:t>84% to 86%, but parsimony is enhanced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17363-509E-46CC-9090-94A63F042618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4A76-8B19-4DCA-B4EE-FD6E5DE8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BFF40A-B6BE-4E08-B385-CFF278DD2ADD}"/>
              </a:ext>
            </a:extLst>
          </p:cNvPr>
          <p:cNvCxnSpPr/>
          <p:nvPr/>
        </p:nvCxnSpPr>
        <p:spPr>
          <a:xfrm flipH="1">
            <a:off x="2349406" y="2174158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6299AC-E6D4-4EDE-B8D7-695CF51B816D}"/>
              </a:ext>
            </a:extLst>
          </p:cNvPr>
          <p:cNvSpPr txBox="1"/>
          <p:nvPr/>
        </p:nvSpPr>
        <p:spPr>
          <a:xfrm>
            <a:off x="6938854" y="1774048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86%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Random Forest Classifier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39C77-53A3-49F3-9E7D-EC525F29AFE4}"/>
              </a:ext>
            </a:extLst>
          </p:cNvPr>
          <p:cNvSpPr txBox="1"/>
          <p:nvPr/>
        </p:nvSpPr>
        <p:spPr>
          <a:xfrm rot="16200000">
            <a:off x="1399036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674841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Weekend is still not considered important by the random </a:t>
            </a:r>
            <a:br>
              <a:rPr lang="en-US" sz="2600" dirty="0"/>
            </a:br>
            <a:r>
              <a:rPr lang="en-US" sz="2600" dirty="0"/>
              <a:t>forest model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B5121-498C-45DD-8FEF-77530B06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812DE-87B1-4902-B6D5-ACE3B33D0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DDA6FC-AF48-431E-9BF6-15EE1410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I.    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6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 model can halve its features to 5 with only a small </a:t>
            </a:r>
            <a:br>
              <a:rPr lang="en-US" sz="2600" dirty="0"/>
            </a:br>
            <a:r>
              <a:rPr lang="en-US" sz="2600" dirty="0"/>
              <a:t>decrease in accuracy 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E05BE4-6A3B-447C-B7F1-26A017221084}"/>
              </a:ext>
            </a:extLst>
          </p:cNvPr>
          <p:cNvSpPr txBox="1"/>
          <p:nvPr/>
        </p:nvSpPr>
        <p:spPr>
          <a:xfrm>
            <a:off x="6938854" y="1969996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82%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Random Forest and Bagging Classifiers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0D43E-4104-464E-A8E6-C1E9D33CBD61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031756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There is no great disparity in the importance of the </a:t>
            </a:r>
            <a:br>
              <a:rPr lang="en-US" sz="2600" dirty="0"/>
            </a:br>
            <a:r>
              <a:rPr lang="en-US" sz="2600" dirty="0"/>
              <a:t>remaining features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B5121-498C-45DD-8FEF-77530B06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DAB8EF-C977-4363-8F0A-89827AC9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2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388BB-1E53-455B-B981-04156F062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Random forest has 82% accuracy, misses by &gt;2 classes </a:t>
            </a:r>
            <a:br>
              <a:rPr lang="en-US" sz="2600" dirty="0"/>
            </a:br>
            <a:r>
              <a:rPr lang="en-US" sz="2600" dirty="0"/>
              <a:t>1.4%, and missed by 3 classes 0.7%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78022-B0DC-42A9-B8EC-082A44E62A67}"/>
              </a:ext>
            </a:extLst>
          </p:cNvPr>
          <p:cNvSpPr/>
          <p:nvPr/>
        </p:nvSpPr>
        <p:spPr>
          <a:xfrm>
            <a:off x="6164381" y="1451388"/>
            <a:ext cx="746449" cy="404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305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Bagging also has accuracy of 82%, misses by 2+ classes </a:t>
            </a:r>
            <a:br>
              <a:rPr lang="en-US" sz="2600" dirty="0"/>
            </a:br>
            <a:r>
              <a:rPr lang="en-US" sz="2600" dirty="0"/>
              <a:t>2.4% of the time, but does not miss by 3 or more classes 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B992D64-A49C-47C3-A6F9-88BC4722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F1A41-A392-47DE-B933-24BE04EBD47F}"/>
              </a:ext>
            </a:extLst>
          </p:cNvPr>
          <p:cNvSpPr/>
          <p:nvPr/>
        </p:nvSpPr>
        <p:spPr>
          <a:xfrm>
            <a:off x="6164381" y="1451387"/>
            <a:ext cx="746449" cy="404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0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410E-DB79-4FE1-B341-B898EA98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IV.  Conclusion</a:t>
            </a:r>
          </a:p>
          <a:p>
            <a:endParaRPr lang="en-GB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62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Only one traffic variable was included in the final model, and it was about as important as each of the four weather variables present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Ensemble models are better at predicting air quality from weather and traffic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This does not rule out that variables like the number of hybrid vehicles and diesel particulate filters could be valuable to air quality long term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 Air Quality Index is </a:t>
            </a:r>
            <a:r>
              <a:rPr lang="en-GB" sz="2600" dirty="0"/>
              <a:t>~ 80%</a:t>
            </a:r>
            <a:r>
              <a:rPr lang="en-US" sz="2600" dirty="0"/>
              <a:t>predictable on an hourly </a:t>
            </a:r>
            <a:br>
              <a:rPr lang="en-US" sz="2600" dirty="0"/>
            </a:br>
            <a:r>
              <a:rPr lang="en-US" sz="2600" dirty="0"/>
              <a:t>basis using mostly weather variables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Conclusion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Conclusion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944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410E-DB79-4FE1-B341-B898EA98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V.  Recommendation</a:t>
            </a:r>
          </a:p>
          <a:p>
            <a:endParaRPr lang="en-GB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5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Bagging has accuracy of nearly double that of more interpretable models using linear regression, and the incidence of large errors is less than random forest</a:t>
            </a:r>
          </a:p>
          <a:p>
            <a:pPr lvl="1"/>
            <a:r>
              <a:rPr lang="en-US" dirty="0"/>
              <a:t>Large overestimates of air quality might be more beneficial to avoid.  A recommendation to go outside when air quality is Bad could be more harmful to health, for example</a:t>
            </a:r>
          </a:p>
          <a:p>
            <a:endParaRPr lang="en-US" sz="2400" dirty="0"/>
          </a:p>
          <a:p>
            <a:r>
              <a:rPr lang="en-US" dirty="0"/>
              <a:t>Few variables reduces</a:t>
            </a:r>
            <a:r>
              <a:rPr lang="en-GB" dirty="0"/>
              <a:t> data requirements and makes clear what is important to the model in the absence of interpretable estimators</a:t>
            </a:r>
            <a:endParaRPr lang="en-US" dirty="0"/>
          </a:p>
          <a:p>
            <a:endParaRPr lang="en-US" sz="2400" dirty="0"/>
          </a:p>
          <a:p>
            <a:r>
              <a:rPr lang="en-US" dirty="0"/>
              <a:t>The five variables are </a:t>
            </a:r>
          </a:p>
          <a:p>
            <a:pPr lvl="1"/>
            <a:r>
              <a:rPr lang="en-US" dirty="0"/>
              <a:t>Atmospheric Pressure</a:t>
            </a:r>
          </a:p>
          <a:p>
            <a:pPr lvl="1"/>
            <a:r>
              <a:rPr lang="en-US" dirty="0"/>
              <a:t>Wind Speed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Relative Humidity</a:t>
            </a:r>
          </a:p>
          <a:p>
            <a:pPr lvl="1"/>
            <a:r>
              <a:rPr lang="en-US" dirty="0"/>
              <a:t>Traffic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Decision makers should use a bagging model based on a </a:t>
            </a:r>
            <a:br>
              <a:rPr lang="en-US" sz="2600" dirty="0"/>
            </a:br>
            <a:r>
              <a:rPr lang="en-US" sz="2600" dirty="0"/>
              <a:t>set of 5 variables to predict the AQI in Milan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Recommendation 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Recommendation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06028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sequential train/test set was not practical due to small amounts of data, this approach will need to be retested to see if it is robust going forward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will also need to be revisited with data for other seasons, since it has only considered November and December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collection should continue, and the model should be retrained regularly to overcome initial weaknesses in analysis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Recommendation 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Recommendation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6467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BBABE-EF1B-4919-A50A-E4ED229F6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2" t="16749" r="26506" b="27890"/>
          <a:stretch/>
        </p:blipFill>
        <p:spPr>
          <a:xfrm>
            <a:off x="699997" y="1522754"/>
            <a:ext cx="6329929" cy="4169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897108-AB3E-44CB-A429-F60C045A017D}"/>
              </a:ext>
            </a:extLst>
          </p:cNvPr>
          <p:cNvSpPr/>
          <p:nvPr/>
        </p:nvSpPr>
        <p:spPr>
          <a:xfrm>
            <a:off x="4898382" y="2005160"/>
            <a:ext cx="2398338" cy="428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669EF-A120-461C-90C5-5A41B61DFB62}"/>
              </a:ext>
            </a:extLst>
          </p:cNvPr>
          <p:cNvSpPr/>
          <p:nvPr/>
        </p:nvSpPr>
        <p:spPr>
          <a:xfrm>
            <a:off x="602061" y="5691827"/>
            <a:ext cx="6624362" cy="51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/>
          </a:bodyPr>
          <a:lstStyle/>
          <a:p>
            <a:r>
              <a:rPr lang="en-US" sz="2600" dirty="0"/>
              <a:t>Milan has poor air quality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Motivation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286CE-1E92-4E68-B2A6-B92B0A5CB4B6}"/>
              </a:ext>
            </a:extLst>
          </p:cNvPr>
          <p:cNvSpPr/>
          <p:nvPr/>
        </p:nvSpPr>
        <p:spPr>
          <a:xfrm>
            <a:off x="-18390" y="6648216"/>
            <a:ext cx="89664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accent1">
                    <a:lumMod val="50000"/>
                  </a:schemeClr>
                </a:solidFill>
              </a:rPr>
              <a:t>https://www.wantedinmilan.com/news/milan-has-second-worst-smog-in-europe-who.html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127F96-0CD3-4E44-BB66-6EF8604F1B66}"/>
              </a:ext>
            </a:extLst>
          </p:cNvPr>
          <p:cNvSpPr/>
          <p:nvPr/>
        </p:nvSpPr>
        <p:spPr>
          <a:xfrm>
            <a:off x="6530124" y="1381061"/>
            <a:ext cx="1550949" cy="296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095235-D833-48AF-99BE-F58388061C41}"/>
              </a:ext>
            </a:extLst>
          </p:cNvPr>
          <p:cNvSpPr/>
          <p:nvPr/>
        </p:nvSpPr>
        <p:spPr>
          <a:xfrm>
            <a:off x="5245738" y="2129686"/>
            <a:ext cx="3568375" cy="27264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A report by the World Health Organization has placed Milan just behind Turin and just before Naples as the three European cities with the worst levels of atmospheric pollution.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Article based on WHO report using 2016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BC32C-A623-4B3F-B2EA-1B708AF83D0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1142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/>
          </a:bodyPr>
          <a:lstStyle/>
          <a:p>
            <a:r>
              <a:rPr lang="en-US" sz="2600" dirty="0"/>
              <a:t>Poor air quality affects citizens’ health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Motivation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286CE-1E92-4E68-B2A6-B92B0A5CB4B6}"/>
              </a:ext>
            </a:extLst>
          </p:cNvPr>
          <p:cNvSpPr/>
          <p:nvPr/>
        </p:nvSpPr>
        <p:spPr>
          <a:xfrm>
            <a:off x="-18390" y="6648216"/>
            <a:ext cx="89664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accent1">
                    <a:lumMod val="50000"/>
                  </a:schemeClr>
                </a:solidFill>
              </a:rPr>
              <a:t>https://www.epa.gov/benmap/how-benmap-ce-estimates-health-and-economic-effects-air-pollution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9CC6D-BD15-455F-9294-72DB7D5CEE15}"/>
              </a:ext>
            </a:extLst>
          </p:cNvPr>
          <p:cNvSpPr/>
          <p:nvPr/>
        </p:nvSpPr>
        <p:spPr>
          <a:xfrm>
            <a:off x="3435659" y="1715114"/>
            <a:ext cx="1864311" cy="296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E92A7-DD95-404A-86AF-732943D15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" y="1715114"/>
            <a:ext cx="4798291" cy="3598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CF4BB5-BD31-421F-980D-DF975E29894F}"/>
              </a:ext>
            </a:extLst>
          </p:cNvPr>
          <p:cNvSpPr/>
          <p:nvPr/>
        </p:nvSpPr>
        <p:spPr>
          <a:xfrm>
            <a:off x="5262122" y="2147442"/>
            <a:ext cx="3568375" cy="27264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Fine particles can enter deep into the lungs and enter the blood stream. </a:t>
            </a:r>
            <a:r>
              <a:rPr lang="en-GB" b="1" dirty="0">
                <a:solidFill>
                  <a:schemeClr val="tx1"/>
                </a:solidFill>
              </a:rPr>
              <a:t>Health impacts from particles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Premature death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Non-fatal heart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Aggravated asthma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US Environmental Protection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94D00-7579-4C69-A000-46D48FE00F9B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3287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56372-0702-447B-9643-6EDEB5F33B73}"/>
              </a:ext>
            </a:extLst>
          </p:cNvPr>
          <p:cNvSpPr/>
          <p:nvPr/>
        </p:nvSpPr>
        <p:spPr>
          <a:xfrm>
            <a:off x="593759" y="1704060"/>
            <a:ext cx="8000684" cy="1795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3300"/>
                </a:solidFill>
              </a:rPr>
              <a:t>Predicting AQI could help decision makers introduce interventions that are predicted to manage air quality in real time improving citizens’ health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5BC2A-5247-43C5-81F2-FAD226A624E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0262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DDA6FC-AF48-431E-9BF6-15EE1410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I.    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4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31836</TotalTime>
  <Words>1831</Words>
  <Application>Microsoft Office PowerPoint</Application>
  <PresentationFormat>On-screen Show (4:3)</PresentationFormat>
  <Paragraphs>396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Helvetica Neue</vt:lpstr>
      <vt:lpstr>Office Theme</vt:lpstr>
      <vt:lpstr>Predicting Air Quality in Milan</vt:lpstr>
      <vt:lpstr>The Air Quality in Milan is over 80% predictable using ensemble models and 5 variables, 4 of which are weather Summary</vt:lpstr>
      <vt:lpstr>PowerPoint Presentation</vt:lpstr>
      <vt:lpstr>Contents</vt:lpstr>
      <vt:lpstr>PowerPoint Presentation</vt:lpstr>
      <vt:lpstr>Milan has poor air quality Motivation</vt:lpstr>
      <vt:lpstr>Poor air quality affects citizens’ health Motivation</vt:lpstr>
      <vt:lpstr>PowerPoint Presentation</vt:lpstr>
      <vt:lpstr>PowerPoint Presentation</vt:lpstr>
      <vt:lpstr>We will take sensor data from weather and traffic to predict AQI using machine learning methods, selecting on accuracy Methodology</vt:lpstr>
      <vt:lpstr>PowerPoint Presentation</vt:lpstr>
      <vt:lpstr>Data had to be extracted from files generated by sensors, cleaned and merged Feature Construction</vt:lpstr>
      <vt:lpstr>Missing data was an issue Feature Construction</vt:lpstr>
      <vt:lpstr>Noisy data was an issue Feature Construction</vt:lpstr>
      <vt:lpstr>Some features were constructed by grouping raw data Feature Construction</vt:lpstr>
      <vt:lpstr>AQI had to be calculated and then transformed to a  classifier to serve as the target variables Feature Construction</vt:lpstr>
      <vt:lpstr>Air Quality Index score and class distribution Feature Construction</vt:lpstr>
      <vt:lpstr>PowerPoint Presentation</vt:lpstr>
      <vt:lpstr>Temperature had a normal distribution and declined into year end Data Exploration - Univariate</vt:lpstr>
      <vt:lpstr>Wind speed was very right skewed, with high peaks Data Exploration - Univariate</vt:lpstr>
      <vt:lpstr>Traffic had daily and weekly patterns and a distribution  with multiple peaks Data Exploration - Univariate</vt:lpstr>
      <vt:lpstr>Within traffic, different vehicle types had distinct behaviors Data Exploration - Univariate</vt:lpstr>
      <vt:lpstr>Benzine, a pollutant not in the AQI calculation, looked  similar to the AQI over time Data Exploration - Univariate</vt:lpstr>
      <vt:lpstr>However Ozone, a component of the AQI, showed a  different pattern Data Exploration - Univariate</vt:lpstr>
      <vt:lpstr>PowerPoint Presentation</vt:lpstr>
      <vt:lpstr>Pollutants are very correlated except ozone Data Exploration - Multivariate</vt:lpstr>
      <vt:lpstr>Pollutants are very correlated except ozone Data Exploration - Multivariate</vt:lpstr>
      <vt:lpstr>Weather data is not very correlated except the two  radiation measures Data Exploration - Multivariate</vt:lpstr>
      <vt:lpstr>Weather data is not very correlated except the two  radiation measures Data Exploration - Multivariate</vt:lpstr>
      <vt:lpstr>Traffic data is more correlated, and all positively correlated Data Exploration - Multivariate</vt:lpstr>
      <vt:lpstr>Traffic data is more correlated, and all positively correlated Data Exploration - Multivariate</vt:lpstr>
      <vt:lpstr>PowerPoint Presentation</vt:lpstr>
      <vt:lpstr>Data limitations forced tradeoffs in choosing train and test sets Train/Test Split</vt:lpstr>
      <vt:lpstr>The distributions of the classes in the train and test sets Train/Test Split</vt:lpstr>
      <vt:lpstr>The distributions of the classes in the train and test sets Train/Test Split</vt:lpstr>
      <vt:lpstr>PowerPoint Presentation</vt:lpstr>
      <vt:lpstr>A naïve result serves as a benchmark Predicting AQI</vt:lpstr>
      <vt:lpstr>Regressing each variable on AQI yielded better MSE than  the naïve model by construction Predicting AQI</vt:lpstr>
      <vt:lpstr>Single linear regressions did not improve accuracy over  the naïve model Predicting AQI</vt:lpstr>
      <vt:lpstr>Multiple regression methods further reduced MSE vs. SLR.   The best model predicted individual pollutants to compute AQI Predicting AQI</vt:lpstr>
      <vt:lpstr>Predicting individual pollutants increased accuracy to 47% Predicting AQI</vt:lpstr>
      <vt:lpstr>Ensemble classification algorithms were most accurate, with  bagging at 84%, gradient boosting at 80% and random forest at 76% Predicting AQI</vt:lpstr>
      <vt:lpstr>PowerPoint Presentation</vt:lpstr>
      <vt:lpstr>Several methods that have been used can inform our  final choice of variables Feature Selection</vt:lpstr>
      <vt:lpstr>Random forest rates wind speed, atmospheric pressure,  and temperature as the most important features Feature Selection</vt:lpstr>
      <vt:lpstr>Lasso coefficients also indicate wind speed is most important Feature Selection</vt:lpstr>
      <vt:lpstr>PowerPoint Presentation</vt:lpstr>
      <vt:lpstr>Using a set of 10 features only improves accuracy from  84% to 86%, but parsimony is enhanced Final Model</vt:lpstr>
      <vt:lpstr>Weekend is still not considered important by the random  forest model Final Model</vt:lpstr>
      <vt:lpstr>The model can halve its features to 5 with only a small  decrease in accuracy  Final Model</vt:lpstr>
      <vt:lpstr>There is no great disparity in the importance of the  remaining features Final Model</vt:lpstr>
      <vt:lpstr>Random forest has 82% accuracy, misses by &gt;2 classes  1.4%, and missed by 3 classes 0.7% Final Model</vt:lpstr>
      <vt:lpstr>Bagging also has accuracy of 82%, misses by 2+ classes  2.4% of the time, but does not miss by 3 or more classes  Final Model</vt:lpstr>
      <vt:lpstr>PowerPoint Presentation</vt:lpstr>
      <vt:lpstr>The Air Quality Index is ~ 80%predictable on an hourly  basis using mostly weather variables Conclusion</vt:lpstr>
      <vt:lpstr>PowerPoint Presentation</vt:lpstr>
      <vt:lpstr>Decision makers should use a bagging model based on a  set of 5 variables to predict the AQI in Milan Recommendation </vt:lpstr>
      <vt:lpstr>Data collection should continue, and the model should be retrained regularly to overcome initial weaknesses in analysis Recommendation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Herweg</dc:creator>
  <cp:lastModifiedBy>Dan Herweg</cp:lastModifiedBy>
  <cp:revision>318</cp:revision>
  <dcterms:created xsi:type="dcterms:W3CDTF">2018-12-03T15:35:59Z</dcterms:created>
  <dcterms:modified xsi:type="dcterms:W3CDTF">2019-05-15T08:34:02Z</dcterms:modified>
</cp:coreProperties>
</file>